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7" r:id="rId4"/>
    <p:sldId id="266" r:id="rId5"/>
    <p:sldId id="258" r:id="rId6"/>
    <p:sldId id="259" r:id="rId7"/>
    <p:sldId id="260" r:id="rId8"/>
    <p:sldId id="265" r:id="rId9"/>
    <p:sldId id="261" r:id="rId10"/>
    <p:sldId id="262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11"/>
    <p:restoredTop sz="86071"/>
  </p:normalViewPr>
  <p:slideViewPr>
    <p:cSldViewPr snapToGrid="0" snapToObjects="1">
      <p:cViewPr varScale="1">
        <p:scale>
          <a:sx n="63" d="100"/>
          <a:sy n="63" d="100"/>
        </p:scale>
        <p:origin x="19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3AFF1-DE30-F94E-9500-01432B2A2C1B}" type="datetimeFigureOut">
              <a:rPr lang="en-US" smtClean="0"/>
              <a:t>3/31/19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2FBEB-7B94-4D4D-BCB1-A8BF6248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7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Because it probes the right temperature for where the terrestrial planets are found, the hottest part of the disk.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5au = region where exoplanets are found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2FBEB-7B94-4D4D-BCB1-A8BF62481B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65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are trying to observe celestial objects in the near infrared, but most of the infrared spectrum is absorbed by the Earth’s atmosphere.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observe around 12 microns because transmission is highest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do we combat this problem?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2FBEB-7B94-4D4D-BCB1-A8BF62481B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61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Image on left is 511 Davida, on right Vega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“featureless” = has no strong absorption/emission lines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Must be featureless at wavelengths we are observing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2FBEB-7B94-4D4D-BCB1-A8BF62481B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00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observing telluric standards </a:t>
            </a: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Molecfit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a software provided by the European Southern Observatory to model these atmospheric absorption lines by fitting the observed spectra, without requiring the observation of a telluric standard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are the first to explore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Molecfit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as applied to high-resolution infrared spectra of protoplanetary disks from VISIR, a newly upgraded spectrograph on the Very Large Telescope.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compare the telluric correction obtained in this way with that of using a telluric standard, working towards the ultimate goal of making observations more efficient by reducing the amount of time dedicated to observing telluric standards.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2FBEB-7B94-4D4D-BCB1-A8BF62481B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11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Describe how </a:t>
            </a:r>
            <a:r>
              <a:rPr lang="en-US" dirty="0" err="1"/>
              <a:t>molecfit</a:t>
            </a:r>
            <a:r>
              <a:rPr lang="en-US" dirty="0"/>
              <a:t> works and how we applied it to protoplanetary disk spectra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First select regions of spectra to be fitted, distinguish features of regions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2FBEB-7B94-4D4D-BCB1-A8BF62481B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what the fit looks like!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2FBEB-7B94-4D4D-BCB1-A8BF62481B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39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Put in figure from </a:t>
            </a:r>
            <a:r>
              <a:rPr lang="en-US" dirty="0" err="1"/>
              <a:t>Salyk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Final goal: measuring water emission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2FBEB-7B94-4D4D-BCB1-A8BF62481B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71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effort to reduce time dedicated to observing telluric standards, and how we’re contributing to making observing infrared-spectroscopy more efficient</a:t>
            </a:r>
          </a:p>
          <a:p>
            <a:r>
              <a:rPr lang="en-US" dirty="0"/>
              <a:t>GMT, TMT each will have their own high resolution infrared spectrographs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2FBEB-7B94-4D4D-BCB1-A8BF62481B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03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2FBEB-7B94-4D4D-BCB1-A8BF62481B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58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3CE2D-43FA-904E-BD75-0B2F5FF96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A1886-6FBD-CC49-A880-021D58BEF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487BB-2B89-344B-97AB-AE5A3199D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B67-0D84-CE47-93BB-805D739C902B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C19CF-6C5A-9F44-A2C3-6371C255E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C437-16C5-2E4F-98A7-F1FBED4BB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11F4-9EE1-B84F-A037-E10B6802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94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8F32-50F1-F847-9B4A-BBDBD619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7A9CD-2ACB-D544-8A76-6567BDFE2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7F10F-25B2-B446-8EA5-05F96436C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B67-0D84-CE47-93BB-805D739C902B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C1C6D-23BB-1C4B-A889-2DC7E59E0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FFE52-EE92-224D-B31F-FE00AE2AB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11F4-9EE1-B84F-A037-E10B6802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1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F41E72-099F-CF40-B80C-4ACDA1DD52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A4509B-A0AE-9341-9727-C24688A8C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BA48C-D440-2842-8231-F72BE85F5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B67-0D84-CE47-93BB-805D739C902B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2999D-614D-3F40-BC0B-D4A1E5075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B1AA0-7AEA-1043-B9AA-800EB60AB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11F4-9EE1-B84F-A037-E10B6802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50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3362-32B5-2A41-9458-E070A4925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82A83-9134-2A4A-8857-71EA43B34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C3EF3-72AD-FE4E-AFCF-3B432FC5C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B67-0D84-CE47-93BB-805D739C902B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DC28A-D592-FD43-B357-A01528652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F947A-EE3D-B34D-8012-67ADDB12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11F4-9EE1-B84F-A037-E10B6802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63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8925-F589-C243-96EB-52EAEAC27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6751D-F1E9-9A43-A478-227E0F72E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18ECA-862B-EF4C-9A22-02B993302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B67-0D84-CE47-93BB-805D739C902B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497BE-5AA4-FD4A-9B86-B9EAC5EE6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96487-99A5-6C4D-A683-E917C8B7F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11F4-9EE1-B84F-A037-E10B6802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61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550F6-5072-D74B-9AFA-F11626605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426AA-7A54-0C4A-9D4D-7A309DF64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D6DD6-1228-9948-B2DB-BE0E5E567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83A7DE-9778-FB47-A69F-B2A5400C7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B67-0D84-CE47-93BB-805D739C902B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3AF88-32BC-5942-8B19-4077ADC15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EE899-F039-4C4E-A223-8188594D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11F4-9EE1-B84F-A037-E10B6802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87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7D56C-A277-B548-A3FA-D7679C725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81469-1117-7044-BB4F-2260CC094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FA726-828F-5640-ACAE-21449E9E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305495-309F-D543-94E4-373628631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1FFBE4-651D-5144-A367-E0A354E72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076FEE-CB3C-DD45-810D-CE74D3EA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B67-0D84-CE47-93BB-805D739C902B}" type="datetimeFigureOut">
              <a:rPr lang="en-US" smtClean="0"/>
              <a:t>3/31/19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CB9CB1-7E7E-314D-8AB9-41D5905D2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5A565A-E032-AE42-91B8-D1E74DB5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11F4-9EE1-B84F-A037-E10B6802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4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95893-03E8-BD46-9D5B-663E71875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E1C4F4-80F3-3C44-A3DC-2C9B3785B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B67-0D84-CE47-93BB-805D739C902B}" type="datetimeFigureOut">
              <a:rPr lang="en-US" smtClean="0"/>
              <a:t>3/31/19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09758A-A732-8E41-B108-0D7D6B4FF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4743EA-3749-0A4C-8E20-2FF638F9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11F4-9EE1-B84F-A037-E10B6802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72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98782-3BED-D04D-A4DB-F5C15A0D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B67-0D84-CE47-93BB-805D739C902B}" type="datetimeFigureOut">
              <a:rPr lang="en-US" smtClean="0"/>
              <a:t>3/31/19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49F7ED-E5F1-0B47-AABF-161615B0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3E94A-57F3-0442-B537-69B3E846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11F4-9EE1-B84F-A037-E10B6802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75113-CFCE-4B40-A833-9D109EEA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B9FB4-2C32-8B40-B3F4-BCF3B00B4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E9D211-34EF-8940-8A61-B99FE2A43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40BD7-6BAF-6C4D-8E68-60EF72DB6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B67-0D84-CE47-93BB-805D739C902B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28DD2-2AE8-CA42-A369-3986C7792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8B19A-9B5A-B743-9C8F-C2927356B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11F4-9EE1-B84F-A037-E10B6802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70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80CBF-0482-DF41-B0E0-0B8EB5D27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438D93-1136-C14F-85ED-157439F53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1C370-4C49-7046-B55B-10343AB5D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A2F4C-7067-E14B-B8E9-73A8BD68C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BB67-0D84-CE47-93BB-805D739C902B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783A3-BDF8-A741-AE6F-CCDB8E0E8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5AE82-92D3-1C41-8E60-F61890077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11F4-9EE1-B84F-A037-E10B6802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42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CE89F5-F2F2-6542-91BE-F828A7FC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3A45B-9970-2D45-96BF-3034BB893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81D81-CF23-2540-A7EA-E6810BB78B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FBB67-0D84-CE47-93BB-805D739C902B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63BC0-4AB9-5240-989C-FF977D7F0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FE6F3-CC81-8342-86BB-451E44251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611F4-9EE1-B84F-A037-E10B68026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8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7D343-29D1-1447-8923-3D81B36B68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Testing atmospheric models to correct protoplanetary disk spectra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67E37-62D9-534C-8F56-D7D098165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Madison Walder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Dr. Andrea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Banzatti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Lunar Planetary Lab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Arizona/NASA Space Grant Statewide Symposium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April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C586DF-377D-9A47-A694-0A264C40B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752" y="5429487"/>
            <a:ext cx="882495" cy="117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75D06-B133-5E44-9E43-B92E24972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726" y="5432462"/>
            <a:ext cx="1270000" cy="1049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1DFAF1-6DBC-814A-AF7F-27886F699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5370536"/>
            <a:ext cx="1270000" cy="117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08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B9002-6200-1245-8EA0-16B692B18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0" y="405765"/>
            <a:ext cx="10515600" cy="72740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 &amp; Conclusions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D78EF1-2230-6E4D-949F-BB99A64AE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960" y="1472540"/>
            <a:ext cx="11562080" cy="523701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We observe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protoplanetary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disks in the infrared to obtain spectra of molecules in their planet-forming regions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But the Earth’s atmosphere absorbs their emissions at those wavelengths!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So telluric standards are typically observed to correct for Earth’s absorption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But observing telluric standards is expensive (in terms of observing time)!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 community effort is to use atmospheric models instead (like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Molecfit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We test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Molecfit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on new VISIR spectra to contribute to the effort of: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Reducing the amount of time dedicated to observing telluric standards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Making future infrared-spectroscopy surveys more efficient (especially for the next generation of large telescopes: GMT, ELT, TMT)</a:t>
            </a:r>
          </a:p>
          <a:p>
            <a:endParaRPr lang="en-US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523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586DF-377D-9A47-A694-0A264C40B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416" y="5244403"/>
            <a:ext cx="1071168" cy="142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75D06-B133-5E44-9E43-B92E24972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9288" y="5185452"/>
            <a:ext cx="1643713" cy="1358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1DFAF1-6DBC-814A-AF7F-27886F699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99" y="5123526"/>
            <a:ext cx="1537273" cy="142072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2D8F9E4-CE30-424E-A4E2-007CFC49F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28A6E1E-FDAF-C742-90BD-25E53D5BD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Dr. Andrea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Banzatii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Arizona Space Grant Consortium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NASA – IRTF Grant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902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A4C1D-469E-5241-B7ED-1A6D57DA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831"/>
            <a:ext cx="10515600" cy="100283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24F22-CEB6-0E4E-9A32-11B371BBB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3831"/>
            <a:ext cx="5764542" cy="4351338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We want to observe protoplanetary disks in the infrared, why?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8EE138-F29D-C841-BE37-79F123CB0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855" y="485127"/>
            <a:ext cx="5592685" cy="27963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DADDD9-7D53-8D49-B65E-9FAA0C7E14CB}"/>
              </a:ext>
            </a:extLst>
          </p:cNvPr>
          <p:cNvSpPr txBox="1"/>
          <p:nvPr/>
        </p:nvSpPr>
        <p:spPr>
          <a:xfrm>
            <a:off x="6683828" y="581247"/>
            <a:ext cx="172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ALMA image of a protoplanetary disk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9D8F49-323B-A045-BB21-813C96F78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307" y="3429000"/>
            <a:ext cx="8140700" cy="33274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189DDD2-C722-0A4C-B7F7-78681B6BB115}"/>
              </a:ext>
            </a:extLst>
          </p:cNvPr>
          <p:cNvSpPr/>
          <p:nvPr/>
        </p:nvSpPr>
        <p:spPr>
          <a:xfrm>
            <a:off x="10466145" y="2588597"/>
            <a:ext cx="116089" cy="1018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03B5A7-B680-044A-8123-F5C25015D971}"/>
              </a:ext>
            </a:extLst>
          </p:cNvPr>
          <p:cNvSpPr/>
          <p:nvPr/>
        </p:nvSpPr>
        <p:spPr>
          <a:xfrm>
            <a:off x="10546635" y="2454844"/>
            <a:ext cx="587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 au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9053577" y="1883299"/>
            <a:ext cx="1353193" cy="70529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113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EC322-CB1A-BB41-9092-AC3B1CBA1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576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So, what’s the problem?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Earth’s atmosphere!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616A7-D10A-EF47-ADD8-08E85EAD4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538" y="2834243"/>
            <a:ext cx="9870923" cy="3617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9E6F0E-484F-5948-AF8E-C7039F5B1C6C}"/>
              </a:ext>
            </a:extLst>
          </p:cNvPr>
          <p:cNvSpPr txBox="1"/>
          <p:nvPr/>
        </p:nvSpPr>
        <p:spPr>
          <a:xfrm>
            <a:off x="9100457" y="6143400"/>
            <a:ext cx="1931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(credit: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ohio-state.edu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D2EBCE-F88B-E34B-A67F-E02FA2AD2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114" y="561115"/>
            <a:ext cx="4851347" cy="198292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F15C562-4815-DC4A-AA39-A5A8D1B68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014"/>
            <a:ext cx="10515600" cy="100283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600669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8329A-AE0C-C148-A6F7-773363A35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2831"/>
            <a:ext cx="10515600" cy="4351338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 is a telluric “standard”?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 bright object that is “featureless” in the wavelengths of interest, observed at similar airmass as a science target in order to correct spectra for absorption lines produced by Earth’s atmosphere 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EF3E9D-4102-D44D-B692-08168217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000"/>
            <a:ext cx="3891328" cy="2749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5B6295-2267-8944-AABF-E32CAE49610E}"/>
              </a:ext>
            </a:extLst>
          </p:cNvPr>
          <p:cNvSpPr txBox="1"/>
          <p:nvPr/>
        </p:nvSpPr>
        <p:spPr>
          <a:xfrm>
            <a:off x="838200" y="6215876"/>
            <a:ext cx="1456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(credit: </a:t>
            </a:r>
            <a:r>
              <a:rPr lang="en-US" sz="1200" dirty="0" err="1"/>
              <a:t>wsmcr.org</a:t>
            </a:r>
            <a:r>
              <a:rPr lang="en-US" sz="1200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EDCEF7-94EB-2E46-B1D5-B2F0AAB63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474" y="3016251"/>
            <a:ext cx="3429000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E77E14-CAE9-2646-932B-EC4CD0F18822}"/>
              </a:ext>
            </a:extLst>
          </p:cNvPr>
          <p:cNvSpPr txBox="1"/>
          <p:nvPr/>
        </p:nvSpPr>
        <p:spPr>
          <a:xfrm>
            <a:off x="4866468" y="3704095"/>
            <a:ext cx="2417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Vega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511 Davida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F8576642-CA16-0541-82E9-E38C80A6B23F}"/>
              </a:ext>
            </a:extLst>
          </p:cNvPr>
          <p:cNvSpPr/>
          <p:nvPr/>
        </p:nvSpPr>
        <p:spPr>
          <a:xfrm>
            <a:off x="5370286" y="4073427"/>
            <a:ext cx="1524000" cy="4695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77907F7E-AB76-BA49-A678-DB9613F18472}"/>
              </a:ext>
            </a:extLst>
          </p:cNvPr>
          <p:cNvSpPr/>
          <p:nvPr/>
        </p:nvSpPr>
        <p:spPr>
          <a:xfrm rot="10800000">
            <a:off x="5313335" y="4600001"/>
            <a:ext cx="1524000" cy="4695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33AC75-7B40-6E48-A893-9E825537D4E8}"/>
              </a:ext>
            </a:extLst>
          </p:cNvPr>
          <p:cNvSpPr txBox="1"/>
          <p:nvPr/>
        </p:nvSpPr>
        <p:spPr>
          <a:xfrm>
            <a:off x="7576457" y="6492875"/>
            <a:ext cx="3193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(credit: Stephen </a:t>
            </a:r>
            <a:r>
              <a:rPr lang="en-US" sz="1200" dirty="0" err="1"/>
              <a:t>Rahn</a:t>
            </a:r>
            <a:r>
              <a:rPr lang="en-US" sz="1200" dirty="0"/>
              <a:t>, </a:t>
            </a:r>
            <a:r>
              <a:rPr lang="en-US" sz="1200" dirty="0" err="1"/>
              <a:t>flickr.com</a:t>
            </a:r>
            <a:r>
              <a:rPr lang="en-US" sz="1200" dirty="0"/>
              <a:t>)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8B1BEA-EA91-964E-9929-AB9CB1A2D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446"/>
            <a:ext cx="10515600" cy="100283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4051151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F4BDF-3429-5D4C-A443-64F1D6112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962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F2ADE-851A-5E4E-B0EA-EA6410299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2743088"/>
            <a:ext cx="8728891" cy="4351338"/>
          </a:xfrm>
        </p:spPr>
        <p:txBody>
          <a:bodyPr/>
          <a:lstStyle/>
          <a:p>
            <a:endParaRPr lang="en-US" sz="3200" dirty="0"/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Molecfit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and why are we using it?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provided by ESO for the Very Large Telescope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model of Earth’s atmosphere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Correct IR spectra without observing a telluric standard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are the first to apply it to VISIR (The VLT Imager and Spectrometer for mid-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InfraRed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after a recent upgrade of the instrument.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A22C41-3578-B243-9ADC-A357B0740032}"/>
              </a:ext>
            </a:extLst>
          </p:cNvPr>
          <p:cNvSpPr txBox="1">
            <a:spLocks/>
          </p:cNvSpPr>
          <p:nvPr/>
        </p:nvSpPr>
        <p:spPr>
          <a:xfrm>
            <a:off x="435429" y="1417525"/>
            <a:ext cx="85220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But observing telluric standards is expensive…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~20% of the time is spent on standards (5 nights of 24!)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community effort (ESO-VLT, NASA-IRTF, ..) to make observations more efficient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94A01F-2D38-BA4B-B817-6C8E132E0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492" y="2006975"/>
            <a:ext cx="3050877" cy="30508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D61B50-8E6E-8742-86DF-6F705EF0617A}"/>
              </a:ext>
            </a:extLst>
          </p:cNvPr>
          <p:cNvSpPr txBox="1"/>
          <p:nvPr/>
        </p:nvSpPr>
        <p:spPr>
          <a:xfrm>
            <a:off x="9347951" y="5136358"/>
            <a:ext cx="2844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Very Large Telescope (credit: </a:t>
            </a:r>
            <a:r>
              <a:rPr lang="en-US" sz="1200" dirty="0" err="1"/>
              <a:t>pbs.org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0683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CC30A-DAE8-FD4E-876B-0F079B52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EF57F5-83A8-604A-A9F5-E30B32D64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10515600" cy="3849778"/>
          </a:xfrm>
        </p:spPr>
      </p:pic>
    </p:spTree>
    <p:extLst>
      <p:ext uri="{BB962C8B-B14F-4D97-AF65-F5344CB8AC3E}">
        <p14:creationId xmlns:p14="http://schemas.microsoft.com/office/powerpoint/2010/main" val="3907111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CB573-F3AD-894D-A9FE-CB9CB3781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A9802-FABF-BF47-9906-F8BEA5272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347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Select molecules to be fitted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Input polynomial degree of wavelength correction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Select resolution fitting profile and FWHM values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Input polynomial degree of continuum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Fit!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30E1E6-671E-6343-B26E-83D8CC3AB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76" y="4064000"/>
            <a:ext cx="3904944" cy="2428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AD6839-3271-3046-A473-690C1F73B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818" y="4081268"/>
            <a:ext cx="2990391" cy="2423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EFF887-1035-C448-9C70-1CC8B96DF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007" y="4081268"/>
            <a:ext cx="3000357" cy="24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56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B90D5-5ED0-234D-850C-06EBA3B05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4835FE7-293C-894D-8EA5-064AB0DD9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10515600" cy="3849778"/>
          </a:xfrm>
        </p:spPr>
      </p:pic>
    </p:spTree>
    <p:extLst>
      <p:ext uri="{BB962C8B-B14F-4D97-AF65-F5344CB8AC3E}">
        <p14:creationId xmlns:p14="http://schemas.microsoft.com/office/powerpoint/2010/main" val="1929035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CCBA6-5351-3841-8B6C-FDE669E2C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144004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Goal: measure H2O emission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35606F-2D6C-2C43-968F-431DB379C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3944" y="3955474"/>
            <a:ext cx="8182712" cy="2724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DC1CF-09B3-924B-B04B-4AAE555E3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1045141"/>
            <a:ext cx="3815080" cy="2649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459FCD-96A0-1E44-8DAD-95472E894929}"/>
              </a:ext>
            </a:extLst>
          </p:cNvPr>
          <p:cNvSpPr txBox="1"/>
          <p:nvPr/>
        </p:nvSpPr>
        <p:spPr>
          <a:xfrm>
            <a:off x="10361226" y="3555718"/>
            <a:ext cx="1801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(credit: </a:t>
            </a:r>
            <a:r>
              <a:rPr lang="en-US" sz="1200" dirty="0" err="1"/>
              <a:t>Salyk</a:t>
            </a:r>
            <a:r>
              <a:rPr lang="en-US" sz="1200" dirty="0"/>
              <a:t> et al. 2019)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F1797-5FE8-0B4B-8E37-FE65509EFE4C}"/>
              </a:ext>
            </a:extLst>
          </p:cNvPr>
          <p:cNvSpPr txBox="1"/>
          <p:nvPr/>
        </p:nvSpPr>
        <p:spPr>
          <a:xfrm>
            <a:off x="777240" y="1461738"/>
            <a:ext cx="60748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After correction, we can use the spectra to determine the temperature and column density of water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 planet-forming regions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59FCD-96A0-1E44-8DAD-95472E894929}"/>
              </a:ext>
            </a:extLst>
          </p:cNvPr>
          <p:cNvSpPr txBox="1"/>
          <p:nvPr/>
        </p:nvSpPr>
        <p:spPr>
          <a:xfrm>
            <a:off x="279334" y="3594014"/>
            <a:ext cx="6946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 of one of our spectra:</a:t>
            </a:r>
          </a:p>
        </p:txBody>
      </p:sp>
    </p:spTree>
    <p:extLst>
      <p:ext uri="{BB962C8B-B14F-4D97-AF65-F5344CB8AC3E}">
        <p14:creationId xmlns:p14="http://schemas.microsoft.com/office/powerpoint/2010/main" val="1730862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4992</TotalTime>
  <Words>619</Words>
  <Application>Microsoft Macintosh PowerPoint</Application>
  <PresentationFormat>Widescreen</PresentationFormat>
  <Paragraphs>89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Testing atmospheric models to correct protoplanetary disk spectra</vt:lpstr>
      <vt:lpstr>Background</vt:lpstr>
      <vt:lpstr>Background</vt:lpstr>
      <vt:lpstr>Background</vt:lpstr>
      <vt:lpstr>Objective</vt:lpstr>
      <vt:lpstr>Method</vt:lpstr>
      <vt:lpstr>Method</vt:lpstr>
      <vt:lpstr>Result</vt:lpstr>
      <vt:lpstr>The Goal: measure H2O emission</vt:lpstr>
      <vt:lpstr>Summary &amp; Conclusions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 atmospheric models to correct protoplanetary disk spectra</dc:title>
  <dc:creator>Microsoft Office User</dc:creator>
  <cp:lastModifiedBy>Microsoft Office User</cp:lastModifiedBy>
  <cp:revision>62</cp:revision>
  <cp:lastPrinted>2019-04-01T23:34:31Z</cp:lastPrinted>
  <dcterms:created xsi:type="dcterms:W3CDTF">2019-03-18T22:23:48Z</dcterms:created>
  <dcterms:modified xsi:type="dcterms:W3CDTF">2019-04-01T23:37:50Z</dcterms:modified>
</cp:coreProperties>
</file>